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15" r:id="rId2"/>
    <p:sldId id="350" r:id="rId3"/>
    <p:sldId id="317" r:id="rId4"/>
    <p:sldId id="324" r:id="rId5"/>
    <p:sldId id="355" r:id="rId6"/>
    <p:sldId id="325" r:id="rId7"/>
    <p:sldId id="326" r:id="rId8"/>
    <p:sldId id="339" r:id="rId9"/>
    <p:sldId id="328" r:id="rId10"/>
    <p:sldId id="330" r:id="rId11"/>
    <p:sldId id="332" r:id="rId12"/>
    <p:sldId id="334" r:id="rId13"/>
    <p:sldId id="336" r:id="rId14"/>
    <p:sldId id="338" r:id="rId15"/>
    <p:sldId id="278" r:id="rId16"/>
    <p:sldId id="344" r:id="rId17"/>
    <p:sldId id="353" r:id="rId18"/>
    <p:sldId id="346" r:id="rId19"/>
    <p:sldId id="356" r:id="rId20"/>
    <p:sldId id="357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Antacids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7" name="عنصر نائب للمحتوى 6" descr="photo_2020-03-23_17-21-2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268760"/>
            <a:ext cx="4824536" cy="5589240"/>
          </a:xfrm>
        </p:spPr>
      </p:pic>
      <p:pic>
        <p:nvPicPr>
          <p:cNvPr id="6" name="عنصر نائب للمحتوى 5" descr="photo_2020-03-23_15-42-25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-396552" y="1196752"/>
            <a:ext cx="5364088" cy="5661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Adverse effects:</a:t>
            </a:r>
            <a:r>
              <a:rPr lang="en-US" dirty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It may cause constipation</a:t>
            </a:r>
            <a:r>
              <a:rPr lang="en-US" sz="3600" b="1" dirty="0"/>
              <a:t>. </a:t>
            </a:r>
          </a:p>
          <a:p>
            <a:pPr algn="l" rtl="0"/>
            <a:r>
              <a:rPr lang="en-US" sz="3600" b="1" u="sng" dirty="0" smtClean="0">
                <a:solidFill>
                  <a:srgbClr val="00B0F0"/>
                </a:solidFill>
              </a:rPr>
              <a:t>The </a:t>
            </a:r>
            <a:r>
              <a:rPr lang="en-US" sz="3600" b="1" u="sng" dirty="0">
                <a:solidFill>
                  <a:srgbClr val="00B0F0"/>
                </a:solidFill>
              </a:rPr>
              <a:t>drug is effective only in acid medium </a:t>
            </a:r>
            <a:r>
              <a:rPr lang="en-US" sz="3600" b="1" dirty="0"/>
              <a:t>and therefore should not be given in combination with </a:t>
            </a:r>
            <a:r>
              <a:rPr lang="en-US" sz="3600" b="1" dirty="0" smtClean="0"/>
              <a:t>antacids.</a:t>
            </a:r>
          </a:p>
          <a:p>
            <a:pPr algn="l" rtl="0"/>
            <a:r>
              <a:rPr lang="en-US" sz="3600" b="1" dirty="0" err="1" smtClean="0"/>
              <a:t>Sucralfate</a:t>
            </a:r>
            <a:r>
              <a:rPr lang="en-US" sz="3600" b="1" dirty="0" smtClean="0"/>
              <a:t> </a:t>
            </a:r>
            <a:r>
              <a:rPr lang="en-US" sz="3600" b="1" dirty="0"/>
              <a:t>can reduce the intestinal absorption of ciprofloxacin, </a:t>
            </a:r>
            <a:r>
              <a:rPr lang="en-US" sz="3600" b="1" dirty="0" smtClean="0"/>
              <a:t>theophylline. </a:t>
            </a:r>
          </a:p>
          <a:p>
            <a:pPr algn="l" rtl="0"/>
            <a:r>
              <a:rPr lang="en-US" sz="3600" b="1" dirty="0" err="1" smtClean="0"/>
              <a:t>Aluminium</a:t>
            </a:r>
            <a:r>
              <a:rPr lang="en-US" sz="3600" b="1" dirty="0" smtClean="0"/>
              <a:t> may  accumulate in patients with renal failure.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Bismuth </a:t>
            </a:r>
            <a:r>
              <a:rPr lang="en-US" b="1" dirty="0" err="1">
                <a:solidFill>
                  <a:srgbClr val="FF0000"/>
                </a:solidFill>
              </a:rPr>
              <a:t>Chelate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/>
              <a:t>It is a </a:t>
            </a:r>
            <a:r>
              <a:rPr lang="en-US" sz="3600" b="1" dirty="0" err="1" smtClean="0"/>
              <a:t>cytoprotective</a:t>
            </a:r>
            <a:r>
              <a:rPr lang="en-US" sz="3600" b="1" dirty="0" smtClean="0"/>
              <a:t> agent, acts </a:t>
            </a:r>
            <a:r>
              <a:rPr lang="en-US" sz="3600" b="1" dirty="0"/>
              <a:t>by chelating with protein in the ulcer base to form a coating in the ulcer </a:t>
            </a:r>
            <a:r>
              <a:rPr lang="en-US" sz="3600" b="1" dirty="0" smtClean="0"/>
              <a:t>base, protecting </a:t>
            </a:r>
            <a:r>
              <a:rPr lang="en-US" sz="3600" b="1" dirty="0"/>
              <a:t>ulcer from acid, pepsin and </a:t>
            </a:r>
            <a:r>
              <a:rPr lang="en-US" sz="3600" b="1" dirty="0" smtClean="0"/>
              <a:t>bile.</a:t>
            </a:r>
          </a:p>
          <a:p>
            <a:pPr algn="l" rtl="0"/>
            <a:r>
              <a:rPr lang="en-US" sz="3600" b="1" dirty="0" smtClean="0"/>
              <a:t>In </a:t>
            </a:r>
            <a:r>
              <a:rPr lang="en-US" sz="3600" b="1" dirty="0"/>
              <a:t>addition it </a:t>
            </a:r>
            <a:r>
              <a:rPr lang="en-US" sz="3600" b="1" dirty="0">
                <a:solidFill>
                  <a:srgbClr val="00B0F0"/>
                </a:solidFill>
              </a:rPr>
              <a:t>has a valuable action against </a:t>
            </a:r>
            <a:r>
              <a:rPr lang="en-US" sz="3600" b="1" i="1" dirty="0">
                <a:solidFill>
                  <a:srgbClr val="00B0F0"/>
                </a:solidFill>
              </a:rPr>
              <a:t>Helicobacter </a:t>
            </a:r>
            <a:r>
              <a:rPr lang="en-US" sz="3600" b="1" i="1" dirty="0" smtClean="0">
                <a:solidFill>
                  <a:srgbClr val="00B0F0"/>
                </a:solidFill>
              </a:rPr>
              <a:t>pylori.</a:t>
            </a:r>
          </a:p>
          <a:p>
            <a:pPr algn="l" rtl="0"/>
            <a:r>
              <a:rPr lang="en-US" sz="3600" b="1" dirty="0" smtClean="0"/>
              <a:t>Has </a:t>
            </a:r>
            <a:r>
              <a:rPr lang="en-US" sz="3600" b="1" dirty="0"/>
              <a:t>similar efficacy to </a:t>
            </a:r>
            <a:r>
              <a:rPr lang="en-US" sz="3600" b="1" dirty="0" err="1"/>
              <a:t>cimetidine</a:t>
            </a:r>
            <a:r>
              <a:rPr lang="en-US" sz="3600" b="1" dirty="0"/>
              <a:t> but in addition </a:t>
            </a:r>
            <a:r>
              <a:rPr lang="en-US" sz="3600" b="1" u="sng" dirty="0"/>
              <a:t>it causes </a:t>
            </a:r>
            <a:r>
              <a:rPr lang="en-US" sz="3600" b="1" u="sng" dirty="0">
                <a:solidFill>
                  <a:srgbClr val="00B0F0"/>
                </a:solidFill>
              </a:rPr>
              <a:t>less chances of recurrence due to bacterial eradication </a:t>
            </a:r>
            <a:endParaRPr lang="ar-IQ" sz="3600" b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Adverse effects</a:t>
            </a:r>
            <a:r>
              <a:rPr lang="en-US" b="1" dirty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algn="l" rtl="0"/>
            <a:r>
              <a:rPr lang="en-US" sz="4000" b="1" dirty="0"/>
              <a:t>Liquid dosage form causes dark discoloration of the tongue and </a:t>
            </a:r>
            <a:r>
              <a:rPr lang="en-US" sz="4000" b="1" dirty="0" smtClean="0"/>
              <a:t>mouth.</a:t>
            </a:r>
          </a:p>
          <a:p>
            <a:pPr algn="l" rtl="0"/>
            <a:r>
              <a:rPr lang="en-US" sz="4000" b="1" dirty="0" smtClean="0"/>
              <a:t>There </a:t>
            </a:r>
            <a:r>
              <a:rPr lang="en-US" sz="4000" b="1" dirty="0"/>
              <a:t>is little systemic absorption, but bismuth may accumulate in patients with renal failure</a:t>
            </a:r>
            <a:r>
              <a:rPr lang="en-US" b="1" dirty="0"/>
              <a:t>. 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Anticholinergic</a:t>
            </a:r>
            <a:r>
              <a:rPr lang="en-US" b="1" dirty="0">
                <a:solidFill>
                  <a:srgbClr val="FF0000"/>
                </a:solidFill>
              </a:rPr>
              <a:t> drugs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algn="ctr" rtl="0">
              <a:buNone/>
            </a:pPr>
            <a:r>
              <a:rPr lang="en-US" sz="3600" b="1" dirty="0" err="1">
                <a:solidFill>
                  <a:srgbClr val="0070C0"/>
                </a:solidFill>
              </a:rPr>
              <a:t>Pirenzepine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Probantheline</a:t>
            </a:r>
            <a:r>
              <a:rPr lang="en-US" sz="3600" b="1" dirty="0" smtClean="0">
                <a:solidFill>
                  <a:srgbClr val="0070C0"/>
                </a:solidFill>
              </a:rPr>
              <a:t>, Clidinium bromide</a:t>
            </a:r>
            <a:endParaRPr lang="ar-IQ" sz="3600" b="1" dirty="0" smtClean="0">
              <a:solidFill>
                <a:srgbClr val="0070C0"/>
              </a:solidFill>
            </a:endParaRPr>
          </a:p>
          <a:p>
            <a:pPr algn="l" rtl="0"/>
            <a:r>
              <a:rPr lang="en-US" sz="3300" b="1" dirty="0" smtClean="0"/>
              <a:t>These agents reduce the volume of gastric acid secretion </a:t>
            </a:r>
            <a:r>
              <a:rPr lang="en-US" sz="3300" b="1" dirty="0" smtClean="0">
                <a:solidFill>
                  <a:srgbClr val="FF0000"/>
                </a:solidFill>
              </a:rPr>
              <a:t>without affecting the PH</a:t>
            </a:r>
            <a:r>
              <a:rPr lang="en-US" sz="3300" b="1" dirty="0" smtClean="0"/>
              <a:t>. They produce symptomatic relief in peptic ulceration, but they do not enhance ulcer healing. </a:t>
            </a:r>
          </a:p>
          <a:p>
            <a:pPr algn="l" rtl="0"/>
            <a:r>
              <a:rPr lang="en-US" sz="3300" b="1" dirty="0" err="1" smtClean="0"/>
              <a:t>Pirenzepine</a:t>
            </a:r>
            <a:r>
              <a:rPr lang="en-US" sz="3300" b="1" dirty="0" smtClean="0"/>
              <a:t> is water soluble and does not penetrate the CNS and has no central side effects. It also selective to </a:t>
            </a:r>
            <a:r>
              <a:rPr lang="en-US" sz="3300" b="1" dirty="0" err="1" smtClean="0"/>
              <a:t>muscarinic</a:t>
            </a:r>
            <a:r>
              <a:rPr lang="en-US" sz="3300" b="1" dirty="0" smtClean="0"/>
              <a:t> (M1) receptors in the gastric mucosa </a:t>
            </a:r>
          </a:p>
          <a:p>
            <a:pPr algn="l" rtl="0"/>
            <a:r>
              <a:rPr lang="en-US" sz="3300" b="1" dirty="0" smtClean="0"/>
              <a:t>All the </a:t>
            </a:r>
            <a:r>
              <a:rPr lang="en-US" sz="3300" b="1" dirty="0" err="1" smtClean="0"/>
              <a:t>anticholinergics</a:t>
            </a:r>
            <a:r>
              <a:rPr lang="en-US" sz="3300" b="1" dirty="0" smtClean="0"/>
              <a:t> have </a:t>
            </a:r>
            <a:r>
              <a:rPr lang="en-US" sz="3300" b="1" dirty="0" smtClean="0">
                <a:solidFill>
                  <a:srgbClr val="00B0F0"/>
                </a:solidFill>
              </a:rPr>
              <a:t>atropine like adverse effects. </a:t>
            </a:r>
            <a:endParaRPr lang="ar-IQ" sz="33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NSAIDs and Peptic </a:t>
            </a:r>
            <a:r>
              <a:rPr lang="en-US" b="1" dirty="0" smtClean="0">
                <a:solidFill>
                  <a:srgbClr val="FF0000"/>
                </a:solidFill>
              </a:rPr>
              <a:t>ulcers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/>
              <a:t>Large number of patients taking </a:t>
            </a:r>
            <a:r>
              <a:rPr lang="en-US" sz="3600" b="1" dirty="0" smtClean="0"/>
              <a:t>NSAIDs  </a:t>
            </a:r>
            <a:r>
              <a:rPr lang="en-US" sz="3600" b="1" dirty="0"/>
              <a:t>aspirin, </a:t>
            </a:r>
            <a:r>
              <a:rPr lang="en-US" sz="3600" b="1" dirty="0" err="1"/>
              <a:t>diclofenac</a:t>
            </a:r>
            <a:r>
              <a:rPr lang="en-US" sz="3600" b="1" dirty="0"/>
              <a:t> sodium, and </a:t>
            </a:r>
            <a:r>
              <a:rPr lang="en-US" sz="3600" b="1" dirty="0" err="1" smtClean="0"/>
              <a:t>indemetacin</a:t>
            </a:r>
            <a:r>
              <a:rPr lang="en-US" sz="3600" b="1" dirty="0" smtClean="0"/>
              <a:t>.</a:t>
            </a:r>
          </a:p>
          <a:p>
            <a:pPr algn="l" rtl="0"/>
            <a:r>
              <a:rPr lang="en-US" sz="3600" b="1" dirty="0" smtClean="0"/>
              <a:t>Gastric </a:t>
            </a:r>
            <a:r>
              <a:rPr lang="en-US" sz="3600" b="1" dirty="0"/>
              <a:t>erosion developed in about 80% of these patients and about 1-5% developed gastric or duodenal </a:t>
            </a:r>
            <a:r>
              <a:rPr lang="en-US" sz="3600" b="1" dirty="0" smtClean="0"/>
              <a:t>ulcer.</a:t>
            </a:r>
          </a:p>
          <a:p>
            <a:pPr algn="l" rtl="0"/>
            <a:r>
              <a:rPr lang="en-US" sz="3600" b="1" dirty="0" smtClean="0"/>
              <a:t>These </a:t>
            </a:r>
            <a:r>
              <a:rPr lang="en-US" sz="3600" b="1" dirty="0"/>
              <a:t>drugs inhibits </a:t>
            </a:r>
            <a:r>
              <a:rPr lang="en-US" sz="3600" b="1" dirty="0" err="1"/>
              <a:t>cyclooxygenase</a:t>
            </a:r>
            <a:r>
              <a:rPr lang="en-US" sz="3600" b="1" dirty="0"/>
              <a:t> enzyme in its both types (COX1 and COX2). </a:t>
            </a:r>
            <a:r>
              <a:rPr lang="en-US" sz="3600" b="1" dirty="0">
                <a:solidFill>
                  <a:srgbClr val="00B0F0"/>
                </a:solidFill>
              </a:rPr>
              <a:t>COX1 is important for the development of gastric mucosa</a:t>
            </a:r>
            <a:r>
              <a:rPr lang="en-US" sz="3600" b="1" dirty="0"/>
              <a:t>, while COX2 mediates inflammatory reactions.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pPr algn="l" rtl="0"/>
            <a:r>
              <a:rPr lang="en-US" sz="4000" b="1" dirty="0"/>
              <a:t>Inhibition of COX1 will lead to </a:t>
            </a:r>
            <a:r>
              <a:rPr lang="en-US" sz="4000" b="1" dirty="0" smtClean="0"/>
              <a:t>mucosal </a:t>
            </a:r>
            <a:r>
              <a:rPr lang="en-US" sz="4000" b="1" dirty="0"/>
              <a:t>injury and cause peptic ulceration. The prostaglandin analogue </a:t>
            </a:r>
            <a:r>
              <a:rPr lang="en-US" sz="4000" b="1" dirty="0" err="1"/>
              <a:t>misoprostol</a:t>
            </a:r>
            <a:r>
              <a:rPr lang="en-US" sz="4000" b="1" dirty="0"/>
              <a:t> is useful in the prevention and treatment of such </a:t>
            </a:r>
            <a:r>
              <a:rPr lang="en-US" sz="4000" b="1" dirty="0" smtClean="0"/>
              <a:t>ulcer. </a:t>
            </a:r>
            <a:r>
              <a:rPr lang="en-US" sz="4000" b="1" dirty="0" smtClean="0">
                <a:solidFill>
                  <a:srgbClr val="00B0F0"/>
                </a:solidFill>
              </a:rPr>
              <a:t>Still PPIs are of choice.</a:t>
            </a:r>
            <a:endParaRPr lang="en-US" sz="4000" b="1" dirty="0">
              <a:solidFill>
                <a:srgbClr val="00B0F0"/>
              </a:solidFill>
            </a:endParaRPr>
          </a:p>
          <a:p>
            <a:pPr algn="l" rtl="0"/>
            <a:r>
              <a:rPr lang="en-US" sz="4000" b="1" dirty="0"/>
              <a:t>The use of </a:t>
            </a:r>
            <a:r>
              <a:rPr lang="en-US" sz="4000" b="1" dirty="0">
                <a:solidFill>
                  <a:srgbClr val="00B0F0"/>
                </a:solidFill>
              </a:rPr>
              <a:t>selective COX2 inhibitors </a:t>
            </a:r>
            <a:r>
              <a:rPr lang="en-US" sz="4000" b="1" dirty="0" smtClean="0">
                <a:solidFill>
                  <a:srgbClr val="00B0F0"/>
                </a:solidFill>
              </a:rPr>
              <a:t>as </a:t>
            </a:r>
            <a:r>
              <a:rPr lang="en-US" sz="4000" b="1" dirty="0" err="1" smtClean="0">
                <a:solidFill>
                  <a:srgbClr val="00B0F0"/>
                </a:solidFill>
              </a:rPr>
              <a:t>celecoxib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/>
              <a:t>is less likely to cause mucosal damage and are preferred in patients with peptic ulcer</a:t>
            </a:r>
            <a:r>
              <a:rPr lang="en-US" b="1" dirty="0"/>
              <a:t> </a:t>
            </a:r>
            <a:r>
              <a:rPr lang="en-US" b="1" dirty="0" smtClean="0"/>
              <a:t>.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MCQ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5517232"/>
          </a:xfrm>
        </p:spPr>
        <p:txBody>
          <a:bodyPr>
            <a:noAutofit/>
          </a:bodyPr>
          <a:lstStyle/>
          <a:p>
            <a:pPr marL="514350" lvl="0" indent="-514350" algn="l" rtl="0">
              <a:buNone/>
            </a:pPr>
            <a:r>
              <a:rPr lang="en-US" sz="3600" b="1" dirty="0" smtClean="0"/>
              <a:t>Which one of the following drugs is used in treatment of peptic ulcer, has the correct mechanism of action?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600" b="1" dirty="0" smtClean="0"/>
              <a:t>Ranitidine: Mucosal protective agent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600" b="1" dirty="0" err="1" smtClean="0"/>
              <a:t>Omeprazole</a:t>
            </a:r>
            <a:r>
              <a:rPr lang="en-US" sz="3600" b="1" dirty="0" smtClean="0"/>
              <a:t>: Antihistamine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600" b="1" dirty="0" err="1" smtClean="0"/>
              <a:t>Sucralfate</a:t>
            </a:r>
            <a:r>
              <a:rPr lang="en-US" sz="3600" b="1" dirty="0" smtClean="0"/>
              <a:t>: Prostaglandin analogue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600" b="1" dirty="0" err="1" smtClean="0"/>
              <a:t>Misoprostol</a:t>
            </a:r>
            <a:r>
              <a:rPr lang="en-US" sz="3600" b="1" dirty="0" smtClean="0"/>
              <a:t>: proton pump inhibitor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600" b="1" u="sng" dirty="0" err="1" smtClean="0"/>
              <a:t>Pirenzepine</a:t>
            </a:r>
            <a:r>
              <a:rPr lang="en-US" sz="3600" b="1" u="sng" dirty="0" smtClean="0"/>
              <a:t>: </a:t>
            </a:r>
            <a:r>
              <a:rPr lang="en-US" sz="3600" b="1" u="sng" dirty="0" err="1" smtClean="0"/>
              <a:t>Antimuscarinic</a:t>
            </a:r>
            <a:endParaRPr lang="en-US" sz="3600" b="1" u="sng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/>
          </a:bodyPr>
          <a:lstStyle/>
          <a:p>
            <a:pPr marL="514350" indent="-514350" algn="l" rtl="0">
              <a:buNone/>
            </a:pPr>
            <a:r>
              <a:rPr lang="en-US" sz="3300" b="1" dirty="0" smtClean="0"/>
              <a:t>All the following statements are true about antacids </a:t>
            </a:r>
            <a:r>
              <a:rPr lang="en-US" sz="3300" b="1" u="sng" dirty="0" smtClean="0"/>
              <a:t>EXCEPT</a:t>
            </a:r>
            <a:r>
              <a:rPr lang="en-US" sz="3300" b="1" dirty="0" smtClean="0"/>
              <a:t>: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300" b="1" dirty="0" smtClean="0"/>
              <a:t>Sodium bicarbonate is a rapidly acting systemic antacid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300" b="1" dirty="0" smtClean="0"/>
              <a:t>Magnesium </a:t>
            </a:r>
            <a:r>
              <a:rPr lang="en-US" sz="3300" b="1" dirty="0" err="1" smtClean="0"/>
              <a:t>trisilicate</a:t>
            </a:r>
            <a:r>
              <a:rPr lang="en-US" sz="3300" b="1" dirty="0" smtClean="0"/>
              <a:t> is non-absorbable but can cause diarrhea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300" b="1" dirty="0" smtClean="0"/>
              <a:t>Aluminum hydroxide causes constipation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300" b="1" dirty="0" smtClean="0"/>
              <a:t>All antacids can reduce the absorption of iron and tetracycline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300" b="1" u="sng" dirty="0" smtClean="0"/>
              <a:t>They usually lead to healing of peptic ulcer.</a:t>
            </a:r>
          </a:p>
          <a:p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MCQ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pPr marL="514350" indent="-514350" algn="l" rtl="0">
              <a:buNone/>
            </a:pPr>
            <a:r>
              <a:rPr lang="en-US" sz="3500" b="1" dirty="0" smtClean="0"/>
              <a:t> Which of the following statements about antacids is correct: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500" b="1" dirty="0" smtClean="0"/>
              <a:t>Sodium bicarbonate can promote peptic ulcer healing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500" b="1" dirty="0" smtClean="0"/>
              <a:t>Magnesium salts cause constipation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500" b="1" u="sng" dirty="0" err="1" smtClean="0"/>
              <a:t>Aluminium</a:t>
            </a:r>
            <a:r>
              <a:rPr lang="en-US" sz="3500" b="1" u="sng" dirty="0" smtClean="0"/>
              <a:t> hydroxide reduce phosphate absorption . 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500" b="1" dirty="0" smtClean="0"/>
              <a:t>Antacids enhance iron absorption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3500" b="1" dirty="0" smtClean="0"/>
              <a:t>Sodium bicarbonate reduces absorption of calcium from the GIT</a:t>
            </a:r>
            <a:endParaRPr lang="ar-IQ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/>
              <a:t>The approved indication for misoprostol</a:t>
            </a:r>
          </a:p>
          <a:p>
            <a:pPr marL="0" indent="0" algn="l" rtl="0">
              <a:buNone/>
            </a:pPr>
            <a:r>
              <a:rPr lang="en-US" b="1" dirty="0"/>
              <a:t>a. Reflux esophagitis</a:t>
            </a:r>
          </a:p>
          <a:p>
            <a:pPr marL="0" indent="0" algn="l" rtl="0">
              <a:buNone/>
            </a:pPr>
            <a:r>
              <a:rPr lang="en-US" b="1" dirty="0"/>
              <a:t>b. Regional ileitis</a:t>
            </a:r>
          </a:p>
          <a:p>
            <a:pPr marL="0" indent="0" algn="l" rtl="0">
              <a:buNone/>
            </a:pPr>
            <a:r>
              <a:rPr lang="en-US" b="1" dirty="0"/>
              <a:t>c. Ulcerative colitis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d. </a:t>
            </a:r>
            <a:r>
              <a:rPr lang="en-US" b="1" dirty="0"/>
              <a:t>Prevention of gastric ulceration in patients using large doses of </a:t>
            </a:r>
            <a:r>
              <a:rPr lang="en-US" b="1" dirty="0" smtClean="0"/>
              <a:t>NSAIDs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e. Pathologic </a:t>
            </a:r>
            <a:r>
              <a:rPr lang="en-US" b="1" dirty="0" err="1"/>
              <a:t>hypersecretory</a:t>
            </a:r>
            <a:r>
              <a:rPr lang="en-US" b="1" dirty="0"/>
              <a:t> conditions such as </a:t>
            </a:r>
            <a:r>
              <a:rPr lang="en-US" b="1" dirty="0" err="1"/>
              <a:t>Zollinger</a:t>
            </a:r>
            <a:r>
              <a:rPr lang="en-US" b="1" dirty="0"/>
              <a:t>-Ellison syndrome</a:t>
            </a:r>
          </a:p>
        </p:txBody>
      </p:sp>
    </p:spTree>
    <p:extLst>
      <p:ext uri="{BB962C8B-B14F-4D97-AF65-F5344CB8AC3E}">
        <p14:creationId xmlns:p14="http://schemas.microsoft.com/office/powerpoint/2010/main" val="273892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5273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Antacids: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Antacids are weak bases that react with gastric acid to form water &amp; a salt to neutralize gastric acidity. Acts </a:t>
            </a:r>
            <a:r>
              <a:rPr lang="en-US" sz="3600" b="1" dirty="0">
                <a:solidFill>
                  <a:schemeClr val="tx1"/>
                </a:solidFill>
              </a:rPr>
              <a:t>by raising </a:t>
            </a:r>
            <a:r>
              <a:rPr lang="en-US" sz="3600" b="1" dirty="0" err="1" smtClean="0">
                <a:solidFill>
                  <a:schemeClr val="tx1"/>
                </a:solidFill>
              </a:rPr>
              <a:t>intragastric</a:t>
            </a:r>
            <a:r>
              <a:rPr lang="en-US" sz="3600" b="1" dirty="0" smtClean="0">
                <a:solidFill>
                  <a:schemeClr val="tx1"/>
                </a:solidFill>
              </a:rPr>
              <a:t> PH.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They </a:t>
            </a:r>
            <a:r>
              <a:rPr lang="en-US" sz="3600" b="1" dirty="0">
                <a:solidFill>
                  <a:schemeClr val="tx1"/>
                </a:solidFill>
              </a:rPr>
              <a:t>are useful in symptomatic treatment and </a:t>
            </a:r>
            <a:r>
              <a:rPr lang="en-US" sz="3600" b="1" dirty="0" smtClean="0">
                <a:solidFill>
                  <a:schemeClr val="tx1"/>
                </a:solidFill>
              </a:rPr>
              <a:t>have </a:t>
            </a:r>
            <a:r>
              <a:rPr lang="en-US" sz="3600" b="1" dirty="0">
                <a:solidFill>
                  <a:schemeClr val="tx1"/>
                </a:solidFill>
              </a:rPr>
              <a:t>no effect on ulcer healing.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Antacids </a:t>
            </a:r>
            <a:r>
              <a:rPr lang="en-US" sz="3600" b="1" dirty="0">
                <a:solidFill>
                  <a:schemeClr val="tx1"/>
                </a:solidFill>
              </a:rPr>
              <a:t>are divided into two groups: </a:t>
            </a:r>
          </a:p>
          <a:p>
            <a:pPr algn="l"/>
            <a:r>
              <a:rPr lang="en-US" sz="3600" b="1" dirty="0">
                <a:solidFill>
                  <a:schemeClr val="tx1"/>
                </a:solidFill>
              </a:rPr>
              <a:t>a. Systemic antacids; as sodium bicarbonate </a:t>
            </a:r>
          </a:p>
          <a:p>
            <a:pPr algn="l"/>
            <a:r>
              <a:rPr lang="en-US" sz="3600" b="1" dirty="0">
                <a:solidFill>
                  <a:schemeClr val="tx1"/>
                </a:solidFill>
              </a:rPr>
              <a:t>b. Non-systemic as magnesium salts, </a:t>
            </a:r>
            <a:r>
              <a:rPr lang="en-US" sz="3600" b="1" dirty="0" err="1">
                <a:solidFill>
                  <a:schemeClr val="tx1"/>
                </a:solidFill>
              </a:rPr>
              <a:t>aluminium</a:t>
            </a:r>
            <a:r>
              <a:rPr lang="en-US" sz="3600" b="1" dirty="0">
                <a:solidFill>
                  <a:schemeClr val="tx1"/>
                </a:solidFill>
              </a:rPr>
              <a:t> salts and calcium carbonate </a:t>
            </a:r>
            <a:endParaRPr lang="ar-IQ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MCQ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/>
              <a:t>Misoprostol has a </a:t>
            </a:r>
            <a:r>
              <a:rPr lang="en-US" b="1" dirty="0" err="1"/>
              <a:t>cytoprotective</a:t>
            </a:r>
            <a:r>
              <a:rPr lang="en-US" b="1" dirty="0"/>
              <a:t> action on the gastrointestinal (</a:t>
            </a:r>
            <a:r>
              <a:rPr lang="en-US" b="1" dirty="0" smtClean="0"/>
              <a:t>GI) mucosa </a:t>
            </a:r>
            <a:r>
              <a:rPr lang="en-US" b="1" dirty="0"/>
              <a:t>because it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a. </a:t>
            </a:r>
            <a:r>
              <a:rPr lang="en-US" b="1" dirty="0"/>
              <a:t>Enhances secretion of mucus and bicarbonate ion</a:t>
            </a:r>
          </a:p>
          <a:p>
            <a:pPr marL="0" indent="0" algn="l" rtl="0">
              <a:buNone/>
            </a:pPr>
            <a:r>
              <a:rPr lang="en-US" b="1" dirty="0"/>
              <a:t>b. Neutralizes acid secretion</a:t>
            </a:r>
          </a:p>
          <a:p>
            <a:pPr marL="0" indent="0" algn="l" rtl="0">
              <a:buNone/>
            </a:pPr>
            <a:r>
              <a:rPr lang="en-US" b="1" dirty="0"/>
              <a:t>c. Antagonizes nonsteroidal anti-inflammatory drugs (NSAIDs)</a:t>
            </a:r>
          </a:p>
          <a:p>
            <a:pPr marL="0" indent="0" algn="l" rtl="0">
              <a:buNone/>
            </a:pPr>
            <a:r>
              <a:rPr lang="en-US" b="1" dirty="0"/>
              <a:t>d. Relieves ulcer symptoms</a:t>
            </a:r>
          </a:p>
          <a:p>
            <a:pPr marL="0" indent="0" algn="l" rtl="0">
              <a:buNone/>
            </a:pPr>
            <a:r>
              <a:rPr lang="en-US" b="1" dirty="0"/>
              <a:t>e. Coats the mucosa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565841" y="1628800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9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Sodium bicarbonate: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58924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/>
              <a:t>S</a:t>
            </a:r>
            <a:r>
              <a:rPr lang="en-US" sz="3600" b="1" dirty="0" smtClean="0"/>
              <a:t>ystemic </a:t>
            </a:r>
            <a:r>
              <a:rPr lang="en-US" sz="3600" b="1" dirty="0"/>
              <a:t>antacids </a:t>
            </a:r>
            <a:r>
              <a:rPr lang="en-US" sz="3600" b="1" dirty="0" smtClean="0"/>
              <a:t>may </a:t>
            </a:r>
            <a:r>
              <a:rPr lang="en-US" sz="3600" b="1" dirty="0"/>
              <a:t>cause systemic </a:t>
            </a:r>
            <a:r>
              <a:rPr lang="en-US" sz="3600" b="1" dirty="0" smtClean="0"/>
              <a:t>alkalosis. It has a rapid onset of action.</a:t>
            </a:r>
          </a:p>
          <a:p>
            <a:pPr algn="l" rtl="0">
              <a:buNone/>
            </a:pPr>
            <a:r>
              <a:rPr lang="en-US" sz="3600" b="1" dirty="0" smtClean="0"/>
              <a:t>It increases </a:t>
            </a:r>
            <a:r>
              <a:rPr lang="en-US" sz="3600" b="1" dirty="0"/>
              <a:t>the absorption of calcium from the GIT lead to hypercalcemia. </a:t>
            </a:r>
            <a:endParaRPr lang="en-US" sz="3600" b="1" dirty="0" smtClean="0"/>
          </a:p>
          <a:p>
            <a:pPr algn="l" rtl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excessive sodium may lead to hypernatremia and edema.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HF?</a:t>
            </a:r>
          </a:p>
          <a:p>
            <a:pPr algn="l" rtl="0">
              <a:buNone/>
            </a:pPr>
            <a:r>
              <a:rPr lang="en-US" sz="3600" b="1" dirty="0" smtClean="0"/>
              <a:t>When </a:t>
            </a:r>
            <a:r>
              <a:rPr lang="en-US" sz="3600" b="1" dirty="0"/>
              <a:t>interact with gastric </a:t>
            </a:r>
            <a:r>
              <a:rPr lang="en-US" sz="3600" b="1" dirty="0" smtClean="0"/>
              <a:t>acid, </a:t>
            </a:r>
            <a:r>
              <a:rPr lang="en-US" sz="3600" b="1" dirty="0"/>
              <a:t>sodium bicarbonate release </a:t>
            </a:r>
            <a:r>
              <a:rPr lang="en-US" sz="3600" b="1" dirty="0" smtClean="0"/>
              <a:t>CO2 &amp; </a:t>
            </a:r>
            <a:r>
              <a:rPr lang="en-US" sz="3600" b="1" dirty="0" err="1" smtClean="0"/>
              <a:t>NaCl</a:t>
            </a:r>
            <a:r>
              <a:rPr lang="en-US" sz="36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Autofit/>
          </a:bodyPr>
          <a:lstStyle/>
          <a:p>
            <a:endParaRPr lang="ar-IQ" sz="5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28918"/>
            <a:ext cx="8748464" cy="6629081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Magnesium hydroxide: </a:t>
            </a:r>
          </a:p>
          <a:p>
            <a:pPr algn="l" rtl="0">
              <a:buNone/>
            </a:pPr>
            <a:r>
              <a:rPr lang="en-US" sz="4000" b="1" dirty="0" smtClean="0"/>
              <a:t>It </a:t>
            </a:r>
            <a:r>
              <a:rPr lang="en-US" sz="3600" b="1" dirty="0" smtClean="0"/>
              <a:t>is not absorbed systemically. </a:t>
            </a:r>
          </a:p>
          <a:p>
            <a:pPr algn="l" rtl="0">
              <a:buNone/>
            </a:pPr>
            <a:r>
              <a:rPr lang="en-US" sz="3600" b="1" dirty="0" smtClean="0"/>
              <a:t>It has </a:t>
            </a:r>
            <a:r>
              <a:rPr lang="en-US" sz="3600" b="1" dirty="0"/>
              <a:t>slow onset of action due to </a:t>
            </a:r>
            <a:r>
              <a:rPr lang="en-US" sz="3600" b="1" dirty="0" smtClean="0"/>
              <a:t>its </a:t>
            </a:r>
            <a:r>
              <a:rPr lang="en-US" sz="3600" b="1" dirty="0"/>
              <a:t>insolubility. </a:t>
            </a:r>
            <a:endParaRPr lang="en-US" sz="3600" b="1" dirty="0" smtClean="0"/>
          </a:p>
          <a:p>
            <a:pPr algn="l" rtl="0">
              <a:buNone/>
            </a:pPr>
            <a:r>
              <a:rPr lang="en-US" sz="3600" b="1" dirty="0" smtClean="0"/>
              <a:t>It </a:t>
            </a:r>
            <a:r>
              <a:rPr lang="en-US" sz="3600" b="1" dirty="0"/>
              <a:t>can </a:t>
            </a:r>
            <a:r>
              <a:rPr lang="en-US" sz="3600" b="1" dirty="0">
                <a:solidFill>
                  <a:srgbClr val="00B0F0"/>
                </a:solidFill>
              </a:rPr>
              <a:t>cause diarrhea </a:t>
            </a:r>
            <a:r>
              <a:rPr lang="en-US" sz="3600" b="1" dirty="0"/>
              <a:t>due to </a:t>
            </a:r>
            <a:r>
              <a:rPr lang="en-US" sz="3600" b="1" dirty="0" smtClean="0"/>
              <a:t>osmotic </a:t>
            </a:r>
            <a:r>
              <a:rPr lang="en-US" sz="3600" b="1" dirty="0"/>
              <a:t>effect</a:t>
            </a:r>
            <a:r>
              <a:rPr lang="en-US" sz="3600" b="1" dirty="0" smtClean="0"/>
              <a:t>.</a:t>
            </a:r>
            <a:endParaRPr lang="en-US" b="1" dirty="0" smtClean="0"/>
          </a:p>
          <a:p>
            <a:pPr algn="l" rtl="0">
              <a:buNone/>
            </a:pPr>
            <a:r>
              <a:rPr lang="en-US" sz="4000" b="1" dirty="0" err="1" smtClean="0">
                <a:solidFill>
                  <a:srgbClr val="FF0000"/>
                </a:solidFill>
              </a:rPr>
              <a:t>Aluminium</a:t>
            </a:r>
            <a:r>
              <a:rPr lang="en-US" sz="4000" b="1" dirty="0" smtClean="0">
                <a:solidFill>
                  <a:srgbClr val="FF0000"/>
                </a:solidFill>
              </a:rPr>
              <a:t> hydroxide:</a:t>
            </a:r>
            <a:endParaRPr lang="en-US" b="1" dirty="0" smtClean="0"/>
          </a:p>
          <a:p>
            <a:pPr algn="l" rtl="0">
              <a:buNone/>
            </a:pPr>
            <a:r>
              <a:rPr lang="en-US" sz="3600" b="1" dirty="0" smtClean="0"/>
              <a:t>It is not absorbed systemically but can bind to phosphate in the GIT. So it is used to reduce phosphate absorption in case of </a:t>
            </a:r>
            <a:r>
              <a:rPr lang="en-US" sz="3600" b="1" dirty="0" err="1" smtClean="0"/>
              <a:t>hyperphosphatemia</a:t>
            </a:r>
            <a:r>
              <a:rPr lang="en-US" sz="3600" b="1" dirty="0" smtClean="0"/>
              <a:t> of renal failure.</a:t>
            </a:r>
          </a:p>
          <a:p>
            <a:pPr algn="l" rtl="0">
              <a:buNone/>
            </a:pPr>
            <a:r>
              <a:rPr lang="en-US" sz="3600" b="1" dirty="0" smtClean="0"/>
              <a:t>It can </a:t>
            </a:r>
            <a:r>
              <a:rPr lang="en-US" sz="3600" b="1" dirty="0" smtClean="0">
                <a:solidFill>
                  <a:srgbClr val="00B0F0"/>
                </a:solidFill>
              </a:rPr>
              <a:t>cause constipation</a:t>
            </a:r>
            <a:r>
              <a:rPr lang="en-US" sz="3600" b="1" dirty="0" smtClean="0"/>
              <a:t>.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Calcium carbonate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sz="3600" b="1" dirty="0" smtClean="0">
                <a:solidFill>
                  <a:prstClr val="black"/>
                </a:solidFill>
              </a:rPr>
              <a:t>It reacts </a:t>
            </a:r>
            <a:r>
              <a:rPr lang="en-US" sz="3600" b="1" dirty="0">
                <a:solidFill>
                  <a:prstClr val="black"/>
                </a:solidFill>
              </a:rPr>
              <a:t>with </a:t>
            </a:r>
            <a:r>
              <a:rPr lang="en-US" sz="3600" b="1" dirty="0" err="1">
                <a:solidFill>
                  <a:prstClr val="black"/>
                </a:solidFill>
              </a:rPr>
              <a:t>HCl</a:t>
            </a:r>
            <a:r>
              <a:rPr lang="en-US" sz="3600" b="1" dirty="0">
                <a:solidFill>
                  <a:prstClr val="black"/>
                </a:solidFill>
              </a:rPr>
              <a:t> to form CO2 &amp; CaCl2, is also commonly used. </a:t>
            </a:r>
            <a:endParaRPr lang="en-US" sz="3600" b="1" dirty="0" smtClean="0">
              <a:solidFill>
                <a:prstClr val="black"/>
              </a:solidFill>
            </a:endParaRPr>
          </a:p>
          <a:p>
            <a:pPr lvl="0" algn="l" rtl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The </a:t>
            </a:r>
            <a:r>
              <a:rPr lang="en-US" sz="3600" b="1" dirty="0">
                <a:solidFill>
                  <a:srgbClr val="00B0F0"/>
                </a:solidFill>
              </a:rPr>
              <a:t>absorption of phosphate is reduced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</a:rPr>
              <a:t>in </a:t>
            </a:r>
            <a:r>
              <a:rPr lang="en-US" sz="3600" b="1" dirty="0">
                <a:solidFill>
                  <a:prstClr val="black"/>
                </a:solidFill>
              </a:rPr>
              <a:t>large and </a:t>
            </a:r>
            <a:r>
              <a:rPr lang="en-US" sz="3600" b="1" dirty="0" smtClean="0">
                <a:solidFill>
                  <a:prstClr val="black"/>
                </a:solidFill>
              </a:rPr>
              <a:t>prolonged doses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7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Clinical uses of antacids: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/>
              <a:t>1. </a:t>
            </a:r>
            <a:r>
              <a:rPr lang="en-US" sz="3600" b="1" dirty="0" smtClean="0"/>
              <a:t>Symptomatic </a:t>
            </a:r>
            <a:r>
              <a:rPr lang="en-US" sz="3600" b="1" dirty="0"/>
              <a:t>treatment of peptic ulcer to relief pain but </a:t>
            </a:r>
            <a:r>
              <a:rPr lang="en-US" sz="3600" b="1" dirty="0" smtClean="0"/>
              <a:t>not </a:t>
            </a:r>
            <a:r>
              <a:rPr lang="en-US" sz="3600" b="1" dirty="0"/>
              <a:t>healing </a:t>
            </a:r>
          </a:p>
          <a:p>
            <a:pPr algn="l" rtl="0">
              <a:buNone/>
            </a:pPr>
            <a:r>
              <a:rPr lang="en-US" sz="3600" b="1" dirty="0" smtClean="0"/>
              <a:t>2.GERD &amp; dyspepsia</a:t>
            </a:r>
            <a:endParaRPr lang="en-US" sz="3600" b="1" dirty="0"/>
          </a:p>
          <a:p>
            <a:pPr algn="l" rtl="0">
              <a:buNone/>
            </a:pPr>
            <a:r>
              <a:rPr lang="en-US" sz="4000" b="1" dirty="0">
                <a:solidFill>
                  <a:srgbClr val="FF0000"/>
                </a:solidFill>
              </a:rPr>
              <a:t>Interactions with antacids: </a:t>
            </a:r>
          </a:p>
          <a:p>
            <a:pPr algn="l" rtl="0">
              <a:buNone/>
            </a:pPr>
            <a:r>
              <a:rPr lang="en-US" sz="3600" b="1" dirty="0" smtClean="0"/>
              <a:t>Antacids </a:t>
            </a:r>
            <a:r>
              <a:rPr lang="en-US" sz="3600" b="1" dirty="0"/>
              <a:t>can bind to drugs in the GIT and </a:t>
            </a:r>
            <a:r>
              <a:rPr lang="en-US" sz="3600" b="1" dirty="0">
                <a:solidFill>
                  <a:srgbClr val="00B0F0"/>
                </a:solidFill>
              </a:rPr>
              <a:t>reduce their absorption such as iron, tetracycline</a:t>
            </a:r>
            <a:r>
              <a:rPr lang="en-US" sz="3600" b="1" dirty="0"/>
              <a:t> 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Misoprostol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dirty="0" smtClean="0"/>
              <a:t>Is </a:t>
            </a:r>
            <a:r>
              <a:rPr lang="en-US" b="1" dirty="0"/>
              <a:t>a </a:t>
            </a:r>
            <a:r>
              <a:rPr lang="en-US" b="1" dirty="0" smtClean="0"/>
              <a:t>prostaglandin analogue </a:t>
            </a:r>
            <a:r>
              <a:rPr lang="en-US" b="1" dirty="0"/>
              <a:t>of PGE with an affinity for the gastric mucosa. It stimulates </a:t>
            </a:r>
            <a:r>
              <a:rPr lang="en-US" b="1" dirty="0" smtClean="0"/>
              <a:t>the </a:t>
            </a:r>
            <a:r>
              <a:rPr lang="en-US" b="1" dirty="0"/>
              <a:t>secretion of mucus and bicarbonate, enhances cell proliferation, </a:t>
            </a:r>
            <a:r>
              <a:rPr lang="en-US" b="1" dirty="0" smtClean="0"/>
              <a:t>preserves </a:t>
            </a:r>
            <a:r>
              <a:rPr lang="en-US" b="1" dirty="0"/>
              <a:t>the microcirculation, and stabilizes tissue lysosomes. Misoprostol </a:t>
            </a:r>
            <a:r>
              <a:rPr lang="en-US" b="1" dirty="0" smtClean="0"/>
              <a:t>is approved for </a:t>
            </a:r>
            <a:r>
              <a:rPr lang="en-US" b="1" dirty="0"/>
              <a:t>protection against the </a:t>
            </a:r>
            <a:r>
              <a:rPr lang="en-US" b="1" dirty="0" err="1"/>
              <a:t>ulcerogenic</a:t>
            </a:r>
            <a:r>
              <a:rPr lang="en-US" b="1" dirty="0"/>
              <a:t> action </a:t>
            </a:r>
            <a:r>
              <a:rPr lang="en-US" b="1" dirty="0" smtClean="0"/>
              <a:t>of NSAIDs </a:t>
            </a:r>
            <a:r>
              <a:rPr lang="en-US" b="1" dirty="0"/>
              <a:t>(not </a:t>
            </a:r>
            <a:r>
              <a:rPr lang="en-US" b="1" dirty="0" smtClean="0"/>
              <a:t>antagonizes </a:t>
            </a:r>
            <a:r>
              <a:rPr lang="en-US" b="1" dirty="0"/>
              <a:t>NSAIDs).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Adverse effects: </a:t>
            </a:r>
          </a:p>
          <a:p>
            <a:pPr algn="l" rtl="0">
              <a:buNone/>
            </a:pPr>
            <a:r>
              <a:rPr lang="en-US" b="1" dirty="0"/>
              <a:t>1</a:t>
            </a:r>
            <a:r>
              <a:rPr lang="en-US" b="1" u="sng" dirty="0" smtClean="0"/>
              <a:t>. </a:t>
            </a:r>
            <a:r>
              <a:rPr lang="en-US" b="1" u="sng" dirty="0">
                <a:solidFill>
                  <a:srgbClr val="00B0F0"/>
                </a:solidFill>
              </a:rPr>
              <a:t>Diarrhea </a:t>
            </a:r>
            <a:r>
              <a:rPr lang="en-US" b="1" dirty="0"/>
              <a:t>and abdominal pain </a:t>
            </a:r>
          </a:p>
          <a:p>
            <a:pPr algn="l" rtl="0">
              <a:buNone/>
            </a:pPr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b="1" dirty="0"/>
              <a:t>V</a:t>
            </a:r>
            <a:r>
              <a:rPr lang="en-US" b="1" dirty="0" smtClean="0"/>
              <a:t>aginal </a:t>
            </a:r>
            <a:r>
              <a:rPr lang="en-US" b="1" dirty="0"/>
              <a:t>bleeding and </a:t>
            </a:r>
            <a:r>
              <a:rPr lang="en-US" b="1" dirty="0" err="1"/>
              <a:t>dysmenorrhoea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b="1" u="sng" dirty="0" smtClean="0">
                <a:solidFill>
                  <a:srgbClr val="00B0F0"/>
                </a:solidFill>
              </a:rPr>
              <a:t>abortion</a:t>
            </a:r>
            <a:r>
              <a:rPr lang="en-US" b="1" dirty="0">
                <a:solidFill>
                  <a:srgbClr val="00B0F0"/>
                </a:solidFill>
              </a:rPr>
              <a:t>) </a:t>
            </a:r>
            <a:endParaRPr lang="ar-IQ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Mucosal protective agents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4000" b="1" dirty="0" smtClean="0"/>
              <a:t>Also known as </a:t>
            </a:r>
            <a:r>
              <a:rPr lang="en-US" sz="4000" b="1" dirty="0" err="1" smtClean="0"/>
              <a:t>cytoprotective</a:t>
            </a:r>
            <a:r>
              <a:rPr lang="en-US" sz="4000" b="1" dirty="0" smtClean="0"/>
              <a:t> compounds.</a:t>
            </a:r>
          </a:p>
          <a:p>
            <a:pPr algn="l" rtl="0">
              <a:buNone/>
            </a:pPr>
            <a:r>
              <a:rPr lang="en-US" sz="4000" b="1" dirty="0" smtClean="0"/>
              <a:t>They enhance mucosal protection mechanisms. So preventing mucosal injury, redu</a:t>
            </a:r>
            <a:r>
              <a:rPr lang="en-US" sz="4000" b="1" dirty="0"/>
              <a:t>c</a:t>
            </a:r>
            <a:r>
              <a:rPr lang="en-US" sz="4000" b="1" dirty="0" smtClean="0"/>
              <a:t>ing inflammation, and healing of existing ulcers</a:t>
            </a:r>
            <a:endParaRPr lang="ar-IQ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Sucralfate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/>
              <a:t>It is </a:t>
            </a:r>
            <a:r>
              <a:rPr lang="en-US" sz="3600" b="1" dirty="0"/>
              <a:t>complex salt of sucrose </a:t>
            </a:r>
            <a:r>
              <a:rPr lang="en-US" sz="3600" b="1" dirty="0" err="1"/>
              <a:t>sulphate</a:t>
            </a:r>
            <a:r>
              <a:rPr lang="en-US" sz="3600" b="1" dirty="0"/>
              <a:t> and </a:t>
            </a:r>
            <a:r>
              <a:rPr lang="en-US" sz="3600" b="1" dirty="0" err="1"/>
              <a:t>aluminium</a:t>
            </a:r>
            <a:r>
              <a:rPr lang="en-US" sz="3600" b="1" dirty="0"/>
              <a:t> hydroxide </a:t>
            </a:r>
          </a:p>
          <a:p>
            <a:pPr algn="l" rtl="0"/>
            <a:r>
              <a:rPr lang="en-US" sz="3600" b="1" dirty="0"/>
              <a:t>At low PH of the stomach </a:t>
            </a:r>
            <a:r>
              <a:rPr lang="en-US" sz="3600" b="1" dirty="0" err="1"/>
              <a:t>sucralfate</a:t>
            </a:r>
            <a:r>
              <a:rPr lang="en-US" sz="3600" b="1" dirty="0"/>
              <a:t> form a </a:t>
            </a:r>
            <a:r>
              <a:rPr lang="en-US" sz="3600" b="1" dirty="0" smtClean="0"/>
              <a:t>complex gels with damaged </a:t>
            </a:r>
            <a:r>
              <a:rPr lang="en-US" sz="3600" b="1" dirty="0"/>
              <a:t>mucosa </a:t>
            </a:r>
            <a:r>
              <a:rPr lang="en-US" sz="3600" b="1" dirty="0" smtClean="0"/>
              <a:t>in ulcer base. </a:t>
            </a:r>
            <a:r>
              <a:rPr lang="en-US" sz="3600" b="1" dirty="0"/>
              <a:t>This </a:t>
            </a:r>
            <a:r>
              <a:rPr lang="en-US" sz="3600" b="1" dirty="0" smtClean="0"/>
              <a:t>protecting the ulcer from pepsin &amp; acid, allowing the ulcer to heal.</a:t>
            </a:r>
          </a:p>
          <a:p>
            <a:pPr algn="l" rtl="0"/>
            <a:r>
              <a:rPr lang="en-US" sz="3600" b="1" dirty="0" smtClean="0"/>
              <a:t>It is a mucosal protective (</a:t>
            </a:r>
            <a:r>
              <a:rPr lang="en-US" sz="3600" b="1" dirty="0" err="1" smtClean="0"/>
              <a:t>cytoprotective</a:t>
            </a:r>
            <a:r>
              <a:rPr lang="en-US" sz="3600" b="1" dirty="0" smtClean="0"/>
              <a:t>) agent has </a:t>
            </a:r>
            <a:r>
              <a:rPr lang="en-US" sz="3600" b="1" dirty="0"/>
              <a:t>an equal efficacy to H2-antagonists. </a:t>
            </a:r>
            <a:r>
              <a:rPr lang="en-US" sz="3600" b="1" dirty="0" smtClean="0"/>
              <a:t>Its use is limited due to the multiple daily dosing &amp; drugs interactions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1002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سمة Office</vt:lpstr>
      <vt:lpstr>Antacids </vt:lpstr>
      <vt:lpstr>Antacids: </vt:lpstr>
      <vt:lpstr>Sodium bicarbonate: </vt:lpstr>
      <vt:lpstr>PowerPoint Presentation</vt:lpstr>
      <vt:lpstr>Calcium carbonate</vt:lpstr>
      <vt:lpstr>Clinical uses of antacids: </vt:lpstr>
      <vt:lpstr>Misoprostol: </vt:lpstr>
      <vt:lpstr>Mucosal protective agents</vt:lpstr>
      <vt:lpstr>Sucralfate </vt:lpstr>
      <vt:lpstr>Adverse effects: </vt:lpstr>
      <vt:lpstr>Bismuth Chelate </vt:lpstr>
      <vt:lpstr>Adverse effects </vt:lpstr>
      <vt:lpstr>Anticholinergic drugs </vt:lpstr>
      <vt:lpstr>NSAIDs and Peptic ulcers </vt:lpstr>
      <vt:lpstr>PowerPoint Presentation</vt:lpstr>
      <vt:lpstr>MCQ</vt:lpstr>
      <vt:lpstr>MCQ</vt:lpstr>
      <vt:lpstr>MCQ</vt:lpstr>
      <vt:lpstr>MCQ</vt:lpstr>
      <vt:lpstr>MCQ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gastrointestinal diseases</dc:title>
  <dc:creator>Maher</dc:creator>
  <cp:lastModifiedBy>AL-NABAA</cp:lastModifiedBy>
  <cp:revision>108</cp:revision>
  <dcterms:created xsi:type="dcterms:W3CDTF">2018-12-28T20:32:21Z</dcterms:created>
  <dcterms:modified xsi:type="dcterms:W3CDTF">2023-05-17T06:54:54Z</dcterms:modified>
</cp:coreProperties>
</file>